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8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9/27/15</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9/27/15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t>9/27/15</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9/27/15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9/27/15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9/27/15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t>9/27/15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9/27/15</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t>9/27/15</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8.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effectLst/>
              </a:rPr>
              <a:t>HEART, MIND, &amp; SOUL</a:t>
            </a:r>
            <a:r>
              <a:rPr lang="en-US" dirty="0">
                <a:effectLst/>
              </a:rPr>
              <a:t> </a:t>
            </a:r>
            <a:endParaRPr lang="en-US" dirty="0"/>
          </a:p>
        </p:txBody>
      </p:sp>
      <p:sp>
        <p:nvSpPr>
          <p:cNvPr id="3" name="Subtitle 2"/>
          <p:cNvSpPr>
            <a:spLocks noGrp="1"/>
          </p:cNvSpPr>
          <p:nvPr>
            <p:ph type="subTitle" idx="1"/>
          </p:nvPr>
        </p:nvSpPr>
        <p:spPr>
          <a:xfrm>
            <a:off x="779463" y="3478306"/>
            <a:ext cx="7583487" cy="2825017"/>
          </a:xfrm>
        </p:spPr>
        <p:txBody>
          <a:bodyPr>
            <a:normAutofit/>
          </a:bodyPr>
          <a:lstStyle/>
          <a:p>
            <a:pPr algn="just"/>
            <a:r>
              <a:rPr lang="en-US" sz="2400" i="1" dirty="0" smtClean="0">
                <a:effectLst/>
              </a:rPr>
              <a:t>27 </a:t>
            </a:r>
            <a:r>
              <a:rPr lang="en-US" sz="2400" i="1" dirty="0">
                <a:effectLst/>
              </a:rPr>
              <a:t>King Agrippa, do you believe the prophets? I know that you do believe.” 28 Then Agrippa said to Paul, “You almost persuade me to become a Christian.” 29 And Paul said, “I would to God that not only you, but also all who hear me today, might become both almost and altogether such as I am, except for these chains.</a:t>
            </a:r>
            <a:r>
              <a:rPr lang="en-US" sz="2400" i="1" dirty="0" smtClean="0">
                <a:effectLst/>
              </a:rPr>
              <a:t>”</a:t>
            </a:r>
            <a:r>
              <a:rPr lang="en-US" sz="2400" dirty="0">
                <a:effectLst/>
              </a:rPr>
              <a:t> </a:t>
            </a:r>
            <a:r>
              <a:rPr lang="en-US" sz="2400" dirty="0" smtClean="0">
                <a:effectLst/>
              </a:rPr>
              <a:t>(Acts </a:t>
            </a:r>
            <a:r>
              <a:rPr lang="en-US" sz="2400" dirty="0">
                <a:effectLst/>
              </a:rPr>
              <a:t>26:27 – </a:t>
            </a:r>
            <a:r>
              <a:rPr lang="en-US" sz="2400" dirty="0" smtClean="0">
                <a:effectLst/>
              </a:rPr>
              <a:t>29)</a:t>
            </a:r>
            <a:endParaRPr lang="en-US" sz="2400" dirty="0"/>
          </a:p>
        </p:txBody>
      </p:sp>
    </p:spTree>
    <p:extLst>
      <p:ext uri="{BB962C8B-B14F-4D97-AF65-F5344CB8AC3E}">
        <p14:creationId xmlns:p14="http://schemas.microsoft.com/office/powerpoint/2010/main" val="46446916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Millennials View of God.png"/>
          <p:cNvPicPr>
            <a:picLocks noGrp="1" noChangeAspect="1"/>
          </p:cNvPicPr>
          <p:nvPr>
            <p:ph type="pic" idx="1"/>
          </p:nvPr>
        </p:nvPicPr>
        <p:blipFill>
          <a:blip r:embed="rId2">
            <a:extLst>
              <a:ext uri="{28A0092B-C50C-407E-A947-70E740481C1C}">
                <a14:useLocalDpi xmlns:a14="http://schemas.microsoft.com/office/drawing/2010/main" val="0"/>
              </a:ext>
            </a:extLst>
          </a:blip>
          <a:srcRect l="-33565" r="-33565"/>
          <a:stretch>
            <a:fillRect/>
          </a:stretch>
        </p:blipFill>
        <p:spPr>
          <a:xfrm>
            <a:off x="342900" y="248896"/>
            <a:ext cx="8458200" cy="6320986"/>
          </a:xfrm>
        </p:spPr>
      </p:pic>
    </p:spTree>
    <p:extLst>
      <p:ext uri="{BB962C8B-B14F-4D97-AF65-F5344CB8AC3E}">
        <p14:creationId xmlns:p14="http://schemas.microsoft.com/office/powerpoint/2010/main" val="385073418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Millennials View of Religion.png"/>
          <p:cNvPicPr>
            <a:picLocks noGrp="1" noChangeAspect="1"/>
          </p:cNvPicPr>
          <p:nvPr>
            <p:ph type="pic" idx="1"/>
          </p:nvPr>
        </p:nvPicPr>
        <p:blipFill>
          <a:blip r:embed="rId2">
            <a:extLst>
              <a:ext uri="{28A0092B-C50C-407E-A947-70E740481C1C}">
                <a14:useLocalDpi xmlns:a14="http://schemas.microsoft.com/office/drawing/2010/main" val="0"/>
              </a:ext>
            </a:extLst>
          </a:blip>
          <a:srcRect l="-60114" r="-60114"/>
          <a:stretch>
            <a:fillRect/>
          </a:stretch>
        </p:blipFill>
        <p:spPr>
          <a:xfrm>
            <a:off x="342900" y="265175"/>
            <a:ext cx="8458200" cy="6163587"/>
          </a:xfrm>
        </p:spPr>
      </p:pic>
    </p:spTree>
    <p:extLst>
      <p:ext uri="{BB962C8B-B14F-4D97-AF65-F5344CB8AC3E}">
        <p14:creationId xmlns:p14="http://schemas.microsoft.com/office/powerpoint/2010/main" val="287801623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Millennials Views of themselves as Christian.jpg"/>
          <p:cNvPicPr>
            <a:picLocks noGrp="1" noChangeAspect="1"/>
          </p:cNvPicPr>
          <p:nvPr>
            <p:ph type="pic" idx="1"/>
          </p:nvPr>
        </p:nvPicPr>
        <p:blipFill>
          <a:blip r:embed="rId2">
            <a:extLst>
              <a:ext uri="{28A0092B-C50C-407E-A947-70E740481C1C}">
                <a14:useLocalDpi xmlns:a14="http://schemas.microsoft.com/office/drawing/2010/main" val="0"/>
              </a:ext>
            </a:extLst>
          </a:blip>
          <a:srcRect t="-8001" b="-8001"/>
          <a:stretch>
            <a:fillRect/>
          </a:stretch>
        </p:blipFill>
        <p:spPr>
          <a:xfrm>
            <a:off x="342900" y="516053"/>
            <a:ext cx="8458200" cy="5755909"/>
          </a:xfrm>
        </p:spPr>
      </p:pic>
    </p:spTree>
    <p:extLst>
      <p:ext uri="{BB962C8B-B14F-4D97-AF65-F5344CB8AC3E}">
        <p14:creationId xmlns:p14="http://schemas.microsoft.com/office/powerpoint/2010/main" val="140956859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millennials-attendance-chart.gif"/>
          <p:cNvPicPr>
            <a:picLocks noGrp="1" noChangeAspect="1"/>
          </p:cNvPicPr>
          <p:nvPr>
            <p:ph type="pic" idx="1"/>
          </p:nvPr>
        </p:nvPicPr>
        <p:blipFill>
          <a:blip r:embed="rId2">
            <a:extLst>
              <a:ext uri="{28A0092B-C50C-407E-A947-70E740481C1C}">
                <a14:useLocalDpi xmlns:a14="http://schemas.microsoft.com/office/drawing/2010/main" val="0"/>
              </a:ext>
            </a:extLst>
          </a:blip>
          <a:srcRect l="-52539" r="-52539"/>
          <a:stretch>
            <a:fillRect/>
          </a:stretch>
        </p:blipFill>
        <p:spPr>
          <a:xfrm>
            <a:off x="342900" y="406295"/>
            <a:ext cx="8458200" cy="5928388"/>
          </a:xfrm>
        </p:spPr>
      </p:pic>
    </p:spTree>
    <p:extLst>
      <p:ext uri="{BB962C8B-B14F-4D97-AF65-F5344CB8AC3E}">
        <p14:creationId xmlns:p14="http://schemas.microsoft.com/office/powerpoint/2010/main" val="201640291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1752" y="273049"/>
            <a:ext cx="3962400" cy="2345496"/>
          </a:xfrm>
        </p:spPr>
        <p:txBody>
          <a:bodyPr/>
          <a:lstStyle/>
          <a:p>
            <a:r>
              <a:rPr lang="en-US" dirty="0">
                <a:effectLst/>
              </a:rPr>
              <a:t>We have to win the intellectual discussion.</a:t>
            </a:r>
            <a:r>
              <a:rPr lang="en-US" dirty="0">
                <a:effectLst/>
              </a:rPr>
              <a:t> </a:t>
            </a:r>
            <a:endParaRPr lang="en-US" dirty="0"/>
          </a:p>
        </p:txBody>
      </p:sp>
      <p:pic>
        <p:nvPicPr>
          <p:cNvPr id="8" name="Content Placeholder 7" descr="Intellect.jpg"/>
          <p:cNvPicPr>
            <a:picLocks noGrp="1" noChangeAspect="1"/>
          </p:cNvPicPr>
          <p:nvPr>
            <p:ph idx="1"/>
          </p:nvPr>
        </p:nvPicPr>
        <p:blipFill>
          <a:blip r:embed="rId2">
            <a:extLst>
              <a:ext uri="{28A0092B-C50C-407E-A947-70E740481C1C}">
                <a14:useLocalDpi xmlns:a14="http://schemas.microsoft.com/office/drawing/2010/main" val="0"/>
              </a:ext>
            </a:extLst>
          </a:blip>
          <a:srcRect l="16165" r="16165"/>
          <a:stretch>
            <a:fillRect/>
          </a:stretch>
        </p:blipFill>
        <p:spPr/>
      </p:pic>
      <p:sp>
        <p:nvSpPr>
          <p:cNvPr id="7" name="Text Placeholder 6"/>
          <p:cNvSpPr>
            <a:spLocks noGrp="1"/>
          </p:cNvSpPr>
          <p:nvPr>
            <p:ph type="body" sz="half" idx="2"/>
          </p:nvPr>
        </p:nvSpPr>
        <p:spPr>
          <a:xfrm>
            <a:off x="301752" y="2925762"/>
            <a:ext cx="3962400" cy="3200401"/>
          </a:xfrm>
        </p:spPr>
        <p:txBody>
          <a:bodyPr>
            <a:normAutofit/>
          </a:bodyPr>
          <a:lstStyle/>
          <a:p>
            <a:pPr marL="342900" indent="-342900">
              <a:buFont typeface="Arial"/>
              <a:buChar char="•"/>
            </a:pPr>
            <a:r>
              <a:rPr lang="en-US" sz="3200" dirty="0">
                <a:effectLst/>
              </a:rPr>
              <a:t>Matthew 28:19 – 20</a:t>
            </a:r>
            <a:r>
              <a:rPr lang="en-US" sz="3200" dirty="0">
                <a:effectLst/>
              </a:rPr>
              <a:t> </a:t>
            </a:r>
            <a:endParaRPr lang="en-US" sz="3200" dirty="0" smtClean="0">
              <a:effectLst/>
            </a:endParaRPr>
          </a:p>
          <a:p>
            <a:pPr marL="342900" indent="-342900">
              <a:buFont typeface="Arial"/>
              <a:buChar char="•"/>
            </a:pPr>
            <a:r>
              <a:rPr lang="en-US" sz="3200" dirty="0">
                <a:effectLst/>
              </a:rPr>
              <a:t>I Peter 3:15 – 17</a:t>
            </a:r>
            <a:r>
              <a:rPr lang="en-US" sz="3200" dirty="0">
                <a:effectLst/>
              </a:rPr>
              <a:t> </a:t>
            </a:r>
            <a:endParaRPr lang="en-US" sz="3200" dirty="0" smtClean="0">
              <a:effectLst/>
            </a:endParaRPr>
          </a:p>
          <a:p>
            <a:pPr marL="342900" indent="-342900">
              <a:buFont typeface="Arial"/>
              <a:buChar char="•"/>
            </a:pPr>
            <a:r>
              <a:rPr lang="en-US" sz="3200" dirty="0" smtClean="0">
                <a:effectLst/>
              </a:rPr>
              <a:t>II </a:t>
            </a:r>
            <a:r>
              <a:rPr lang="en-US" sz="3200" dirty="0">
                <a:effectLst/>
              </a:rPr>
              <a:t>Timothy 4:2</a:t>
            </a:r>
            <a:r>
              <a:rPr lang="en-US" sz="3200" dirty="0">
                <a:effectLst/>
              </a:rPr>
              <a:t> </a:t>
            </a:r>
            <a:endParaRPr lang="en-US" sz="3200" dirty="0"/>
          </a:p>
        </p:txBody>
      </p:sp>
    </p:spTree>
    <p:extLst>
      <p:ext uri="{BB962C8B-B14F-4D97-AF65-F5344CB8AC3E}">
        <p14:creationId xmlns:p14="http://schemas.microsoft.com/office/powerpoint/2010/main" val="25174333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What does it takes to win the Heart?</a:t>
            </a:r>
            <a:r>
              <a:rPr lang="en-US" dirty="0">
                <a:effectLst/>
              </a:rPr>
              <a:t> </a:t>
            </a:r>
            <a:endParaRPr lang="en-US" dirty="0"/>
          </a:p>
        </p:txBody>
      </p:sp>
      <p:pic>
        <p:nvPicPr>
          <p:cNvPr id="5" name="Content Placeholder 4" descr="heart.jpg"/>
          <p:cNvPicPr>
            <a:picLocks noGrp="1" noChangeAspect="1"/>
          </p:cNvPicPr>
          <p:nvPr>
            <p:ph idx="1"/>
          </p:nvPr>
        </p:nvPicPr>
        <p:blipFill>
          <a:blip r:embed="rId2">
            <a:extLst>
              <a:ext uri="{28A0092B-C50C-407E-A947-70E740481C1C}">
                <a14:useLocalDpi xmlns:a14="http://schemas.microsoft.com/office/drawing/2010/main" val="0"/>
              </a:ext>
            </a:extLst>
          </a:blip>
          <a:srcRect t="-53137" b="-53137"/>
          <a:stretch>
            <a:fillRect/>
          </a:stretch>
        </p:blipFill>
        <p:spPr/>
      </p:pic>
      <p:sp>
        <p:nvSpPr>
          <p:cNvPr id="4" name="Text Placeholder 3"/>
          <p:cNvSpPr>
            <a:spLocks noGrp="1"/>
          </p:cNvSpPr>
          <p:nvPr>
            <p:ph type="body" sz="half" idx="2"/>
          </p:nvPr>
        </p:nvSpPr>
        <p:spPr>
          <a:xfrm>
            <a:off x="125421" y="1975104"/>
            <a:ext cx="4358392" cy="4882896"/>
          </a:xfrm>
        </p:spPr>
        <p:txBody>
          <a:bodyPr>
            <a:noAutofit/>
          </a:bodyPr>
          <a:lstStyle/>
          <a:p>
            <a:r>
              <a:rPr lang="en-US" sz="2400" dirty="0">
                <a:effectLst/>
              </a:rPr>
              <a:t>Sinners need to see Authentic Faith in </a:t>
            </a:r>
            <a:r>
              <a:rPr lang="en-US" sz="2400" dirty="0" smtClean="0">
                <a:effectLst/>
              </a:rPr>
              <a:t>us:</a:t>
            </a:r>
          </a:p>
          <a:p>
            <a:pPr marL="342900" indent="-342900" algn="l">
              <a:buFont typeface="+mj-lt"/>
              <a:buAutoNum type="arabicPeriod"/>
            </a:pPr>
            <a:r>
              <a:rPr lang="en-US" sz="2400" b="1" dirty="0">
                <a:effectLst/>
              </a:rPr>
              <a:t>Authentic Faith is committed.</a:t>
            </a:r>
            <a:r>
              <a:rPr lang="en-US" sz="2400" dirty="0">
                <a:effectLst/>
              </a:rPr>
              <a:t> </a:t>
            </a:r>
            <a:endParaRPr lang="en-US" sz="2400" dirty="0" smtClean="0">
              <a:effectLst/>
            </a:endParaRPr>
          </a:p>
          <a:p>
            <a:pPr marL="342900" indent="-342900" algn="l">
              <a:buFont typeface="+mj-lt"/>
              <a:buAutoNum type="arabicPeriod"/>
            </a:pPr>
            <a:r>
              <a:rPr lang="en-US" sz="2400" b="1" dirty="0">
                <a:effectLst/>
              </a:rPr>
              <a:t>Authentic Faith is active.</a:t>
            </a:r>
            <a:r>
              <a:rPr lang="en-US" sz="2400" dirty="0">
                <a:effectLst/>
              </a:rPr>
              <a:t> </a:t>
            </a:r>
            <a:endParaRPr lang="en-US" sz="2400" dirty="0" smtClean="0">
              <a:effectLst/>
            </a:endParaRPr>
          </a:p>
          <a:p>
            <a:pPr marL="342900" indent="-342900" algn="l">
              <a:buFont typeface="+mj-lt"/>
              <a:buAutoNum type="arabicPeriod"/>
            </a:pPr>
            <a:r>
              <a:rPr lang="en-US" sz="2400" b="1" dirty="0">
                <a:effectLst/>
              </a:rPr>
              <a:t>Authentic Faith is empathic.</a:t>
            </a:r>
            <a:r>
              <a:rPr lang="en-US" sz="2400" dirty="0">
                <a:effectLst/>
              </a:rPr>
              <a:t> </a:t>
            </a:r>
            <a:endParaRPr lang="en-US" sz="2400" dirty="0" smtClean="0">
              <a:effectLst/>
            </a:endParaRPr>
          </a:p>
          <a:p>
            <a:pPr marL="342900" indent="-342900" algn="l">
              <a:buFont typeface="+mj-lt"/>
              <a:buAutoNum type="arabicPeriod"/>
            </a:pPr>
            <a:r>
              <a:rPr lang="en-US" sz="2400" b="1" dirty="0">
                <a:effectLst/>
              </a:rPr>
              <a:t>Authentic Faith is honest about it’s own shortcomings.</a:t>
            </a:r>
            <a:r>
              <a:rPr lang="en-US" sz="2400" dirty="0">
                <a:effectLst/>
              </a:rPr>
              <a:t> </a:t>
            </a:r>
            <a:endParaRPr lang="en-US" sz="2400" dirty="0"/>
          </a:p>
        </p:txBody>
      </p:sp>
    </p:spTree>
    <p:extLst>
      <p:ext uri="{BB962C8B-B14F-4D97-AF65-F5344CB8AC3E}">
        <p14:creationId xmlns:p14="http://schemas.microsoft.com/office/powerpoint/2010/main" val="190903732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effectLst/>
              </a:rPr>
              <a:t>Does your faith need to be renewed?</a:t>
            </a:r>
            <a:r>
              <a:rPr lang="en-US" dirty="0">
                <a:effectLst/>
              </a:rPr>
              <a:t> </a:t>
            </a:r>
            <a:endParaRPr lang="en-US" dirty="0"/>
          </a:p>
        </p:txBody>
      </p:sp>
      <p:sp>
        <p:nvSpPr>
          <p:cNvPr id="6" name="Subtitle 5"/>
          <p:cNvSpPr>
            <a:spLocks noGrp="1"/>
          </p:cNvSpPr>
          <p:nvPr>
            <p:ph type="subTitle" idx="1"/>
          </p:nvPr>
        </p:nvSpPr>
        <p:spPr>
          <a:xfrm>
            <a:off x="779463" y="3478306"/>
            <a:ext cx="7583487" cy="3107256"/>
          </a:xfrm>
        </p:spPr>
        <p:txBody>
          <a:bodyPr>
            <a:normAutofit/>
          </a:bodyPr>
          <a:lstStyle/>
          <a:p>
            <a:r>
              <a:rPr lang="en-US" sz="2400" i="1" dirty="0" smtClean="0">
                <a:effectLst/>
              </a:rPr>
              <a:t>10 </a:t>
            </a:r>
            <a:r>
              <a:rPr lang="en-US" sz="2400" i="1" dirty="0">
                <a:effectLst/>
              </a:rPr>
              <a:t>Create in me a clean heart, O God, And renew a steadfast spirit within me. 11 Do not cast me away from Your presence, And do not take Your Holy Spirit from me. 12 Restore to me the joy of Your salvation, And uphold me by Your generous Spirit. 13 Then I will teach transgressors Your ways, And sinners shall be converted to You</a:t>
            </a:r>
            <a:r>
              <a:rPr lang="en-US" sz="2400" i="1" dirty="0" smtClean="0">
                <a:effectLst/>
              </a:rPr>
              <a:t>.</a:t>
            </a:r>
            <a:r>
              <a:rPr lang="en-US" sz="2400" dirty="0" smtClean="0">
                <a:effectLst/>
              </a:rPr>
              <a:t> (Psalm </a:t>
            </a:r>
            <a:r>
              <a:rPr lang="en-US" sz="2400" dirty="0">
                <a:effectLst/>
              </a:rPr>
              <a:t>51:10 – </a:t>
            </a:r>
            <a:r>
              <a:rPr lang="en-US" sz="2400" dirty="0" smtClean="0">
                <a:effectLst/>
              </a:rPr>
              <a:t>13)</a:t>
            </a:r>
            <a:endParaRPr lang="en-US" sz="2400" dirty="0"/>
          </a:p>
        </p:txBody>
      </p:sp>
    </p:spTree>
    <p:extLst>
      <p:ext uri="{BB962C8B-B14F-4D97-AF65-F5344CB8AC3E}">
        <p14:creationId xmlns:p14="http://schemas.microsoft.com/office/powerpoint/2010/main" val="346593260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Precedent.thmx</Template>
  <TotalTime>69</TotalTime>
  <Words>248</Words>
  <Application>Microsoft Macintosh PowerPoint</Application>
  <PresentationFormat>On-screen Show (4:3)</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Precedent</vt:lpstr>
      <vt:lpstr>HEART, MIND, &amp; SOUL </vt:lpstr>
      <vt:lpstr>PowerPoint Presentation</vt:lpstr>
      <vt:lpstr>PowerPoint Presentation</vt:lpstr>
      <vt:lpstr>PowerPoint Presentation</vt:lpstr>
      <vt:lpstr>PowerPoint Presentation</vt:lpstr>
      <vt:lpstr>We have to win the intellectual discussion. </vt:lpstr>
      <vt:lpstr>What does it takes to win the Heart? </vt:lpstr>
      <vt:lpstr>Does your faith need to be renewed?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MIND, &amp; SOUL </dc:title>
  <dc:creator>Brian Hall</dc:creator>
  <cp:lastModifiedBy>Brian Hall</cp:lastModifiedBy>
  <cp:revision>4</cp:revision>
  <dcterms:created xsi:type="dcterms:W3CDTF">2015-09-27T04:49:54Z</dcterms:created>
  <dcterms:modified xsi:type="dcterms:W3CDTF">2015-09-27T05:59:31Z</dcterms:modified>
</cp:coreProperties>
</file>